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Black"/>
      <p:bold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Black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Black-bold.fntdata"/><Relationship Id="rId15" Type="http://schemas.openxmlformats.org/officeDocument/2006/relationships/font" Target="fonts/CenturyGothic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6b4b8e143_0_4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2c6b4b8e143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eb2d729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eb2d729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18cbc0f6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e18cbc0f6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79849" cy="19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59825"/>
            <a:ext cx="63385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1275" y="238000"/>
            <a:ext cx="4492176" cy="4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6200" y="0"/>
            <a:ext cx="10387548" cy="635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200" y="0"/>
            <a:ext cx="3968950" cy="20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 1 1">
  <p:cSld name="SECTION_HEADER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, No Background">
  <p:cSld name="Blank, No Background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6553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76" name="Google Shape;7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4337" y="4922950"/>
            <a:ext cx="9392673" cy="2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30555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80" name="Google Shape;8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4337" y="4922950"/>
            <a:ext cx="9392673" cy="2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05875" cy="22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84" name="Google Shape;8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90475" y="1979300"/>
            <a:ext cx="4630872" cy="46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9825"/>
            <a:ext cx="63385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1275" y="238000"/>
            <a:ext cx="4492176" cy="4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 2">
  <p:cSld name="SECTION_HEADER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9825"/>
            <a:ext cx="63385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275" y="238000"/>
            <a:ext cx="4492176" cy="4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 1">
  <p:cSld name="SECTION_HEADER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93" name="Google Shape;9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90475" y="1979300"/>
            <a:ext cx="4630872" cy="46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 1 1">
  <p:cSld name="SECTION_HEADER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98" name="Google Shape;9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679849" cy="19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6200" y="0"/>
            <a:ext cx="10387548" cy="635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200" y="0"/>
            <a:ext cx="3968950" cy="20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  <p:pic>
        <p:nvPicPr>
          <p:cNvPr id="72" name="Google Shape;72;p1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124337" y="4922950"/>
            <a:ext cx="9392673" cy="2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156150" y="187375"/>
            <a:ext cx="9728100" cy="3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8150" lvl="0" marL="457200" rtl="0">
              <a:spcBef>
                <a:spcPts val="0"/>
              </a:spcBef>
              <a:spcAft>
                <a:spcPts val="0"/>
              </a:spcAft>
              <a:buClr>
                <a:srgbClr val="00A195"/>
              </a:buClr>
              <a:buSzPts val="3300"/>
              <a:buFont typeface="Montserrat Black"/>
              <a:buChar char="●"/>
              <a:defRPr sz="3300">
                <a:solidFill>
                  <a:srgbClr val="00A195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Montserrat"/>
              <a:buChar char="○"/>
              <a:defRPr b="1" sz="2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7465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■"/>
              <a:defRPr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  <a:defRPr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○"/>
              <a:defRPr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■"/>
              <a:defRPr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●"/>
              <a:defRPr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○"/>
              <a:defRPr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"/>
              <a:buChar char="■"/>
              <a:defRPr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0.jp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32" y="3736961"/>
            <a:ext cx="629096" cy="62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106" y="4038292"/>
            <a:ext cx="1409628" cy="727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faz de usuario gráfica, Texto, Aplicación, Correo electrónico&#10;&#10;Descripción generada automáticamente" id="108" name="Google Shape;108;p28"/>
          <p:cNvPicPr preferRelativeResize="0"/>
          <p:nvPr/>
        </p:nvPicPr>
        <p:blipFill rotWithShape="1">
          <a:blip r:embed="rId5">
            <a:alphaModFix/>
          </a:blip>
          <a:srcRect b="15652" l="0" r="0" t="7918"/>
          <a:stretch/>
        </p:blipFill>
        <p:spPr>
          <a:xfrm>
            <a:off x="1951133" y="4038292"/>
            <a:ext cx="1693128" cy="72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64867" y="4437623"/>
            <a:ext cx="2197027" cy="38724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8"/>
          <p:cNvSpPr txBox="1"/>
          <p:nvPr/>
        </p:nvSpPr>
        <p:spPr>
          <a:xfrm>
            <a:off x="0" y="2094696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Análisis</a:t>
            </a:r>
            <a:r>
              <a:rPr b="1" lang="es-419" sz="3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de Diseño </a:t>
            </a:r>
            <a:endParaRPr b="1" sz="3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Hallazgos</a:t>
            </a:r>
            <a:r>
              <a:rPr lang="es-419" sz="2400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 y Oportunidades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8"/>
          <p:cNvSpPr txBox="1"/>
          <p:nvPr/>
        </p:nvSpPr>
        <p:spPr>
          <a:xfrm>
            <a:off x="4030133" y="98309"/>
            <a:ext cx="493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200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Ficha Nº3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012" y="-1"/>
            <a:ext cx="6993974" cy="49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9"/>
          <p:cNvSpPr txBox="1"/>
          <p:nvPr/>
        </p:nvSpPr>
        <p:spPr>
          <a:xfrm>
            <a:off x="6891062" y="729773"/>
            <a:ext cx="74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700">
                <a:solidFill>
                  <a:srgbClr val="006B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 / FIN DE VIDA</a:t>
            </a:r>
            <a:endParaRPr b="1" sz="700">
              <a:solidFill>
                <a:srgbClr val="006BD2"/>
              </a:solidFill>
            </a:endParaRPr>
          </a:p>
        </p:txBody>
      </p:sp>
      <p:sp>
        <p:nvSpPr>
          <p:cNvPr id="118" name="Google Shape;118;p29"/>
          <p:cNvSpPr txBox="1"/>
          <p:nvPr/>
        </p:nvSpPr>
        <p:spPr>
          <a:xfrm>
            <a:off x="6225032" y="788433"/>
            <a:ext cx="641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700">
                <a:solidFill>
                  <a:srgbClr val="006B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</a:t>
            </a:r>
            <a:endParaRPr b="1" sz="700">
              <a:solidFill>
                <a:srgbClr val="006BD2"/>
              </a:solidFill>
            </a:endParaRPr>
          </a:p>
        </p:txBody>
      </p:sp>
      <p:sp>
        <p:nvSpPr>
          <p:cNvPr id="119" name="Google Shape;119;p29"/>
          <p:cNvSpPr txBox="1"/>
          <p:nvPr/>
        </p:nvSpPr>
        <p:spPr>
          <a:xfrm>
            <a:off x="5356716" y="788433"/>
            <a:ext cx="844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700">
                <a:solidFill>
                  <a:srgbClr val="006B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DISTRIBUCIÓN</a:t>
            </a:r>
            <a:endParaRPr b="1" sz="700">
              <a:solidFill>
                <a:srgbClr val="006BD2"/>
              </a:solidFill>
            </a:endParaRPr>
          </a:p>
        </p:txBody>
      </p:sp>
      <p:sp>
        <p:nvSpPr>
          <p:cNvPr id="120" name="Google Shape;120;p29"/>
          <p:cNvSpPr txBox="1"/>
          <p:nvPr/>
        </p:nvSpPr>
        <p:spPr>
          <a:xfrm>
            <a:off x="4488399" y="788433"/>
            <a:ext cx="844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700">
                <a:solidFill>
                  <a:srgbClr val="006B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DESPACHO</a:t>
            </a:r>
            <a:endParaRPr b="1" sz="700">
              <a:solidFill>
                <a:srgbClr val="006BD2"/>
              </a:solidFill>
            </a:endParaRPr>
          </a:p>
        </p:txBody>
      </p:sp>
      <p:sp>
        <p:nvSpPr>
          <p:cNvPr id="121" name="Google Shape;121;p29"/>
          <p:cNvSpPr txBox="1"/>
          <p:nvPr/>
        </p:nvSpPr>
        <p:spPr>
          <a:xfrm>
            <a:off x="3620083" y="788433"/>
            <a:ext cx="844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700">
                <a:solidFill>
                  <a:srgbClr val="006B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ENVASADO</a:t>
            </a:r>
            <a:endParaRPr b="1" sz="700">
              <a:solidFill>
                <a:srgbClr val="006BD2"/>
              </a:solidFill>
            </a:endParaRPr>
          </a:p>
        </p:txBody>
      </p:sp>
      <p:sp>
        <p:nvSpPr>
          <p:cNvPr id="122" name="Google Shape;122;p29"/>
          <p:cNvSpPr txBox="1"/>
          <p:nvPr/>
        </p:nvSpPr>
        <p:spPr>
          <a:xfrm>
            <a:off x="1901750" y="729773"/>
            <a:ext cx="9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700">
                <a:solidFill>
                  <a:srgbClr val="006B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FABRICACIÓN DE ENVASES</a:t>
            </a:r>
            <a:endParaRPr b="1" sz="700">
              <a:solidFill>
                <a:srgbClr val="006BD2"/>
              </a:solidFill>
            </a:endParaRPr>
          </a:p>
        </p:txBody>
      </p:sp>
      <p:sp>
        <p:nvSpPr>
          <p:cNvPr id="123" name="Google Shape;123;p29"/>
          <p:cNvSpPr txBox="1"/>
          <p:nvPr/>
        </p:nvSpPr>
        <p:spPr>
          <a:xfrm>
            <a:off x="2847517" y="729773"/>
            <a:ext cx="74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700">
                <a:solidFill>
                  <a:srgbClr val="006BD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RECEPCIÓN DE MP</a:t>
            </a:r>
            <a:endParaRPr b="1" sz="700">
              <a:solidFill>
                <a:srgbClr val="006BD2"/>
              </a:solidFill>
            </a:endParaRPr>
          </a:p>
        </p:txBody>
      </p:sp>
      <p:sp>
        <p:nvSpPr>
          <p:cNvPr id="124" name="Google Shape;124;p29"/>
          <p:cNvSpPr/>
          <p:nvPr/>
        </p:nvSpPr>
        <p:spPr>
          <a:xfrm rot="453984">
            <a:off x="1998415" y="2752325"/>
            <a:ext cx="1367003" cy="1336155"/>
          </a:xfrm>
          <a:prstGeom prst="rect">
            <a:avLst/>
          </a:prstGeom>
          <a:solidFill>
            <a:srgbClr val="ABE5C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BE5CD"/>
              </a:highlight>
            </a:endParaRPr>
          </a:p>
        </p:txBody>
      </p:sp>
      <p:sp>
        <p:nvSpPr>
          <p:cNvPr id="125" name="Google Shape;125;p29"/>
          <p:cNvSpPr txBox="1"/>
          <p:nvPr/>
        </p:nvSpPr>
        <p:spPr>
          <a:xfrm rot="410594">
            <a:off x="1953030" y="2895573"/>
            <a:ext cx="1467857" cy="949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Hacer un envase de recarga atractivo y de fácil recarga para que se quiera usar y tener a la vista en el hogar.</a:t>
            </a:r>
            <a:endParaRPr i="1" sz="9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6" name="Google Shape;126;p29"/>
          <p:cNvPicPr preferRelativeResize="0"/>
          <p:nvPr/>
        </p:nvPicPr>
        <p:blipFill rotWithShape="1">
          <a:blip r:embed="rId4">
            <a:alphaModFix/>
          </a:blip>
          <a:srcRect b="71560" l="1439" r="-1440" t="2138"/>
          <a:stretch/>
        </p:blipFill>
        <p:spPr>
          <a:xfrm>
            <a:off x="2202675" y="2635288"/>
            <a:ext cx="1035618" cy="2723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9"/>
          <p:cNvSpPr/>
          <p:nvPr/>
        </p:nvSpPr>
        <p:spPr>
          <a:xfrm rot="-206575">
            <a:off x="2002439" y="1589464"/>
            <a:ext cx="1293835" cy="1059393"/>
          </a:xfrm>
          <a:prstGeom prst="rect">
            <a:avLst/>
          </a:prstGeom>
          <a:solidFill>
            <a:srgbClr val="EEFF4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9"/>
          <p:cNvSpPr txBox="1"/>
          <p:nvPr/>
        </p:nvSpPr>
        <p:spPr>
          <a:xfrm>
            <a:off x="2089440" y="1726381"/>
            <a:ext cx="110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está diseñado el correcto Match entre el envase y su recarga.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9" name="Google Shape;129;p29"/>
          <p:cNvPicPr preferRelativeResize="0"/>
          <p:nvPr/>
        </p:nvPicPr>
        <p:blipFill rotWithShape="1">
          <a:blip r:embed="rId4">
            <a:alphaModFix/>
          </a:blip>
          <a:srcRect b="71560" l="1439" r="-1440" t="2138"/>
          <a:stretch/>
        </p:blipFill>
        <p:spPr>
          <a:xfrm>
            <a:off x="2061962" y="1483981"/>
            <a:ext cx="1035618" cy="2723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9"/>
          <p:cNvSpPr/>
          <p:nvPr/>
        </p:nvSpPr>
        <p:spPr>
          <a:xfrm rot="-207290">
            <a:off x="6326660" y="1354429"/>
            <a:ext cx="1553223" cy="1548078"/>
          </a:xfrm>
          <a:prstGeom prst="rect">
            <a:avLst/>
          </a:prstGeom>
          <a:solidFill>
            <a:srgbClr val="EEFF4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9"/>
          <p:cNvSpPr txBox="1"/>
          <p:nvPr/>
        </p:nvSpPr>
        <p:spPr>
          <a:xfrm rot="-193975">
            <a:off x="6399570" y="1444241"/>
            <a:ext cx="1383101" cy="1292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419" sz="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Marca desaparece en el hogar ya que los usuarios están usando sus propios envases para contener el producto en casa.</a:t>
            </a:r>
            <a:endParaRPr sz="900">
              <a:solidFill>
                <a:srgbClr val="000000"/>
              </a:solidFill>
            </a:endParaRPr>
          </a:p>
        </p:txBody>
      </p:sp>
      <p:pic>
        <p:nvPicPr>
          <p:cNvPr id="132" name="Google Shape;132;p29"/>
          <p:cNvPicPr preferRelativeResize="0"/>
          <p:nvPr/>
        </p:nvPicPr>
        <p:blipFill rotWithShape="1">
          <a:blip r:embed="rId4">
            <a:alphaModFix/>
          </a:blip>
          <a:srcRect b="71560" l="1439" r="-1440" t="2138"/>
          <a:stretch/>
        </p:blipFill>
        <p:spPr>
          <a:xfrm>
            <a:off x="6474260" y="1207266"/>
            <a:ext cx="1035618" cy="2723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9"/>
          <p:cNvCxnSpPr>
            <a:stCxn id="125" idx="3"/>
            <a:endCxn id="131" idx="1"/>
          </p:cNvCxnSpPr>
          <p:nvPr/>
        </p:nvCxnSpPr>
        <p:spPr>
          <a:xfrm flipH="1" rot="10800000">
            <a:off x="3415658" y="2129753"/>
            <a:ext cx="2985000" cy="1328100"/>
          </a:xfrm>
          <a:prstGeom prst="curvedConnector3">
            <a:avLst>
              <a:gd fmla="val 50334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34" name="Google Shape;134;p29"/>
          <p:cNvCxnSpPr>
            <a:stCxn id="125" idx="3"/>
            <a:endCxn id="127" idx="3"/>
          </p:cNvCxnSpPr>
          <p:nvPr/>
        </p:nvCxnSpPr>
        <p:spPr>
          <a:xfrm rot="10800000">
            <a:off x="3295058" y="2080253"/>
            <a:ext cx="120600" cy="1377600"/>
          </a:xfrm>
          <a:prstGeom prst="curvedConnector3">
            <a:avLst>
              <a:gd fmla="val -261992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stealth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012" y="-1"/>
            <a:ext cx="6993974" cy="49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0"/>
          <p:cNvSpPr/>
          <p:nvPr/>
        </p:nvSpPr>
        <p:spPr>
          <a:xfrm rot="453984">
            <a:off x="-533935" y="3313950"/>
            <a:ext cx="1367003" cy="1336155"/>
          </a:xfrm>
          <a:prstGeom prst="rect">
            <a:avLst/>
          </a:prstGeom>
          <a:solidFill>
            <a:srgbClr val="ABE5C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ABE5CD"/>
              </a:highlight>
            </a:endParaRPr>
          </a:p>
        </p:txBody>
      </p:sp>
      <p:pic>
        <p:nvPicPr>
          <p:cNvPr id="141" name="Google Shape;141;p30"/>
          <p:cNvPicPr preferRelativeResize="0"/>
          <p:nvPr/>
        </p:nvPicPr>
        <p:blipFill rotWithShape="1">
          <a:blip r:embed="rId4">
            <a:alphaModFix/>
          </a:blip>
          <a:srcRect b="71560" l="1439" r="-1440" t="2138"/>
          <a:stretch/>
        </p:blipFill>
        <p:spPr>
          <a:xfrm>
            <a:off x="8021250" y="1275438"/>
            <a:ext cx="1035618" cy="2723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/>
          <p:nvPr/>
        </p:nvSpPr>
        <p:spPr>
          <a:xfrm rot="-206575">
            <a:off x="-497336" y="2051714"/>
            <a:ext cx="1293835" cy="1059393"/>
          </a:xfrm>
          <a:prstGeom prst="rect">
            <a:avLst/>
          </a:prstGeom>
          <a:solidFill>
            <a:srgbClr val="EEFF4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30"/>
          <p:cNvPicPr preferRelativeResize="0"/>
          <p:nvPr/>
        </p:nvPicPr>
        <p:blipFill rotWithShape="1">
          <a:blip r:embed="rId4">
            <a:alphaModFix/>
          </a:blip>
          <a:srcRect b="71560" l="1439" r="-1440" t="2138"/>
          <a:stretch/>
        </p:blipFill>
        <p:spPr>
          <a:xfrm>
            <a:off x="8068987" y="587306"/>
            <a:ext cx="1035618" cy="27237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0"/>
          <p:cNvSpPr/>
          <p:nvPr/>
        </p:nvSpPr>
        <p:spPr>
          <a:xfrm rot="-207290">
            <a:off x="-627040" y="339529"/>
            <a:ext cx="1553223" cy="1548078"/>
          </a:xfrm>
          <a:prstGeom prst="rect">
            <a:avLst/>
          </a:prstGeom>
          <a:solidFill>
            <a:srgbClr val="EEFF4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30"/>
          <p:cNvPicPr preferRelativeResize="0"/>
          <p:nvPr/>
        </p:nvPicPr>
        <p:blipFill rotWithShape="1">
          <a:blip r:embed="rId4">
            <a:alphaModFix/>
          </a:blip>
          <a:srcRect b="71560" l="1439" r="-1440" t="2138"/>
          <a:stretch/>
        </p:blipFill>
        <p:spPr>
          <a:xfrm>
            <a:off x="8021260" y="931366"/>
            <a:ext cx="1035618" cy="272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DT ECODISEÑ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